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1"/>
  </p:notesMasterIdLst>
  <p:sldIdLst>
    <p:sldId id="256" r:id="rId2"/>
    <p:sldId id="260" r:id="rId3"/>
    <p:sldId id="267" r:id="rId4"/>
    <p:sldId id="263" r:id="rId5"/>
    <p:sldId id="259" r:id="rId6"/>
    <p:sldId id="264" r:id="rId7"/>
    <p:sldId id="266" r:id="rId8"/>
    <p:sldId id="262" r:id="rId9"/>
    <p:sldId id="265" r:id="rId10"/>
  </p:sldIdLst>
  <p:sldSz cx="9144000" cy="6858000" type="screen4x3"/>
  <p:notesSz cx="68580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595" autoAdjust="0"/>
  </p:normalViewPr>
  <p:slideViewPr>
    <p:cSldViewPr>
      <p:cViewPr varScale="1">
        <p:scale>
          <a:sx n="63" d="100"/>
          <a:sy n="63" d="100"/>
        </p:scale>
        <p:origin x="138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>
            <a:extLst>
              <a:ext uri="{FF2B5EF4-FFF2-40B4-BE49-F238E27FC236}">
                <a16:creationId xmlns:a16="http://schemas.microsoft.com/office/drawing/2014/main" id="{30529FA6-2651-4CB5-81C8-285A1D9B5338}"/>
              </a:ext>
            </a:extLst>
          </p:cNvPr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4B5C07D-5F38-43EF-8535-7C9CC3834A2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DECAA01-6AA5-4717-A851-E0286D3D42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6452F99-60A3-4604-9ED2-7E413BB0D2B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22D5E9CA-6367-49D2-A000-4433FD638C73}"/>
              </a:ext>
            </a:extLst>
          </p:cNvPr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02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E50EEB1-D1A8-4CB1-A61E-11792CE72B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7F6B779-DC18-4AC6-A031-C289C338E7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1FDFCBD-831E-4E67-801E-7E7C64F4A9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3D45BF-F618-4AD1-AB38-D7D1AC922D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6223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AC9CE0B-76B5-44BF-86C6-CF1855ADD3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0FB10EF-FD3E-4222-8AB8-95A11B6C4A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96EE522-C4DC-4981-864E-77399629B0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BB99BB-C87A-486A-BBC2-7A8F375195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4605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B60873D-CD26-4FF5-AF57-A7451831092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E6454BD-8ABC-4F2D-AC6E-025825FBEEE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69E377A-60E0-468A-96CE-3701E4A4A3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CD1733-81A8-4528-88C7-9547A626E2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1288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9D75113-D3F2-43E0-9E7A-476AFC792D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20D514B-B2CD-488C-A9D6-69637C6475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69B0BB6-BE6C-4FED-92A8-A934B60301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C44B72-0B16-4E86-B705-1A8C8D0B05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17149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BFEC9BC-9E2C-479C-B457-AD4094436B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C5A99E0-8A10-468D-8B66-ABB744347B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E78A580-1A13-4D77-9B7F-81239074183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0377F5-08FE-4B56-8B03-578C2A08B6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8974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21B538-2F89-4A10-B386-33178416675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D83E7E-D246-450A-BCCF-12E4DA9C350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5C7242-4716-4495-A14B-05D1B99E651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46C23C-D8E0-4836-8AE0-5C4DB65A8F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5759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178031B-4E9C-4C43-8150-79790CACD5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0C16042-D341-4D33-BB93-40320CD65A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445EEFE-9884-4031-BB12-B8013BD4A1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572CD-D70D-40D7-943C-1AE3F20F64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1861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C3A0EAB-C510-4644-A352-5CB72AC364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06B57D7-6CF3-4E76-9B03-F83FA830FE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25A529C-BF57-4724-A10F-0330163AC5C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A9EEF4-713C-4BE0-8706-AAB66EF3A0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4321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23311C-C586-4DA3-888A-E503883E23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247B109-F698-4416-AFA7-83362618267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B35F34-0055-4808-93F2-F9EEB4FF03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B35AD4-9088-4832-B153-1C0113F445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0291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2D1297-FA02-417E-999E-6B8F952F50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4042568-CA28-44CC-B089-17F31751A6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406ECCD-5FE5-432D-9059-1642645E1E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FA36BF-FDD4-407F-B214-AFAC017AA8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8572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F7D72C3-871E-4497-8C72-01B174C464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5A01826-0734-417E-9697-C4B330887E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D2E2353-B58F-4B4D-AB09-1006013456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9B6435-2E85-4519-B47F-2755808DF6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79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78E3C4B-BEE0-4C0B-8189-5D6E2D3D75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7FA5DD9-2A8A-41CD-A909-EA6C662333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1C255E0-FA6D-411B-9152-39A6C384FF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CCF7EB-4C66-4A49-9021-9FB264C661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7935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A063C7-9924-4767-A080-CC231E4BEE5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3CE23F-679C-4665-9D54-DA1DAD2594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807B45-CBAB-4FE3-9F00-E2427876C95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CDBAA6-03EA-4DD2-9F09-767FE149E0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098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9AA854E-9ABA-4CE6-95BC-EDB4F0C1F6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019006-5621-4194-AF10-2D261793CF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E49795F-B35A-40A3-A343-52705E06388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B9B075-001D-4ECE-A81C-F353990FCE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6781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0FB483C3-8828-4A01-8130-84843052AB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13B76F22-C98D-49D6-B8B1-58567F5389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AF6614B8-1309-4187-8B63-C6E3415E936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8EFB174C-CF6C-4F4D-8CEF-E0C96A68E38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93BE2984-D650-4E1A-AFDE-4D080345852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fld id="{3A43C03D-E0DA-43EC-B337-4CA622165C7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0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F6E51F95-73B4-47C7-ADF9-F9413FD2372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04800" y="2286000"/>
            <a:ext cx="8382000" cy="1143000"/>
          </a:xfrm>
        </p:spPr>
        <p:txBody>
          <a:bodyPr lIns="92075" tIns="46038" rIns="92075" bIns="46038" anchor="ctr" anchorCtr="0"/>
          <a:lstStyle/>
          <a:p>
            <a:pPr eaLnBrk="1" hangingPunct="1">
              <a:defRPr/>
            </a:pPr>
            <a:r>
              <a:rPr lang="en-US" b="1"/>
              <a:t>Citizens Building for the Future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591B231D-BBD3-43DB-9056-DEF7CE5A5CB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 lIns="92075" tIns="46038" rIns="92075" bIns="46038"/>
          <a:lstStyle/>
          <a:p>
            <a:pPr marL="342900" indent="-342900" eaLnBrk="1" hangingPunct="1">
              <a:defRPr/>
            </a:pPr>
            <a:r>
              <a:rPr lang="en-US"/>
              <a:t>A Park Board Reorganization Plan</a:t>
            </a:r>
          </a:p>
        </p:txBody>
      </p:sp>
      <p:sp>
        <p:nvSpPr>
          <p:cNvPr id="4100" name="Line 4">
            <a:extLst>
              <a:ext uri="{FF2B5EF4-FFF2-40B4-BE49-F238E27FC236}">
                <a16:creationId xmlns:a16="http://schemas.microsoft.com/office/drawing/2014/main" id="{EA5667C3-4A9E-40AE-BF30-7DECFBEDFD98}"/>
              </a:ext>
            </a:extLst>
          </p:cNvPr>
          <p:cNvSpPr>
            <a:spLocks noChangeShapeType="1"/>
          </p:cNvSpPr>
          <p:nvPr/>
        </p:nvSpPr>
        <p:spPr bwMode="auto">
          <a:xfrm>
            <a:off x="1181100" y="3429000"/>
            <a:ext cx="67437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783F041-0374-46E9-BAE2-B5F42AA582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2287588"/>
            <a:ext cx="65532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457200" indent="-4000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400">
                <a:latin typeface="Times New Roman" panose="02020603050405020304" pitchFamily="18" charset="0"/>
              </a:rPr>
              <a:t>Current board is unresponsive to citizens’ needs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400">
                <a:latin typeface="Times New Roman" panose="02020603050405020304" pitchFamily="18" charset="0"/>
              </a:rPr>
              <a:t>Citizen involvement creates a heightened sense of community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400">
                <a:latin typeface="Times New Roman" panose="02020603050405020304" pitchFamily="18" charset="0"/>
              </a:rPr>
              <a:t>Citizen involvement creates pride of ownership in common public property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5BD933E9-521F-406F-A3CA-3C1A1B02D9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1447800"/>
            <a:ext cx="7315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5143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971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142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18859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23431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4" algn="ctr">
              <a:spcBef>
                <a:spcPct val="50000"/>
              </a:spcBef>
            </a:pPr>
            <a:r>
              <a:rPr lang="en-US" altLang="en-US" sz="4400" b="1">
                <a:latin typeface="Times New Roman" panose="02020603050405020304" pitchFamily="18" charset="0"/>
              </a:rPr>
              <a:t>Reasons for Reorganizing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8FFCC-CDCF-41E1-9234-584569E0F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B11979-F127-44FC-B61C-526D6D1182E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pic>
        <p:nvPicPr>
          <p:cNvPr id="6148" name="Picture 3">
            <a:extLst>
              <a:ext uri="{FF2B5EF4-FFF2-40B4-BE49-F238E27FC236}">
                <a16:creationId xmlns:a16="http://schemas.microsoft.com/office/drawing/2014/main" id="{8DB1FA12-314D-4257-AC74-E62F6E3B2FF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2133600"/>
            <a:ext cx="4038600" cy="4184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3146FEBA-C907-412C-A632-8978B32A7B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/>
              <a:t>Comparison Chart</a:t>
            </a:r>
          </a:p>
        </p:txBody>
      </p:sp>
      <p:graphicFrame>
        <p:nvGraphicFramePr>
          <p:cNvPr id="7171" name="Object 3">
            <a:extLst>
              <a:ext uri="{FF2B5EF4-FFF2-40B4-BE49-F238E27FC236}">
                <a16:creationId xmlns:a16="http://schemas.microsoft.com/office/drawing/2014/main" id="{F975F951-DCDE-421E-8997-9902C48C7BDF}"/>
              </a:ext>
            </a:extLst>
          </p:cNvPr>
          <p:cNvGraphicFramePr>
            <a:graphicFrameLocks noGrp="1"/>
          </p:cNvGraphicFramePr>
          <p:nvPr>
            <p:ph type="tbl" idx="1"/>
          </p:nvPr>
        </p:nvGraphicFramePr>
        <p:xfrm>
          <a:off x="1587500" y="2286000"/>
          <a:ext cx="5969000" cy="332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Document" r:id="rId3" imgW="7772400" imgH="4587240" progId="Word.Document.6">
                  <p:embed/>
                </p:oleObj>
              </mc:Choice>
              <mc:Fallback>
                <p:oleObj name="Document" r:id="rId3" imgW="7772400" imgH="4587240" progId="Word.Document.6">
                  <p:embed/>
                  <p:pic>
                    <p:nvPicPr>
                      <p:cNvPr id="0" name="Object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500" y="2286000"/>
                        <a:ext cx="5969000" cy="3324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68CE3CAB-75DF-49AC-868A-5DB73ED42D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/>
              <a:t>Proposed Organization</a:t>
            </a:r>
          </a:p>
        </p:txBody>
      </p:sp>
      <p:graphicFrame>
        <p:nvGraphicFramePr>
          <p:cNvPr id="8195" name="Object 3">
            <a:extLst>
              <a:ext uri="{FF2B5EF4-FFF2-40B4-BE49-F238E27FC236}">
                <a16:creationId xmlns:a16="http://schemas.microsoft.com/office/drawing/2014/main" id="{8586076C-72C6-473A-9B08-EE1E40AE3FFF}"/>
              </a:ext>
            </a:extLst>
          </p:cNvPr>
          <p:cNvGraphicFramePr>
            <a:graphicFrameLocks noGrp="1"/>
          </p:cNvGraphicFramePr>
          <p:nvPr>
            <p:ph type="dgm" idx="1"/>
          </p:nvPr>
        </p:nvGraphicFramePr>
        <p:xfrm>
          <a:off x="1216025" y="1905000"/>
          <a:ext cx="6670675" cy="407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MS Org Chart" r:id="rId3" imgW="6359857" imgH="4114800" progId="OrgPlusWOPX.4">
                  <p:embed followColorScheme="full"/>
                </p:oleObj>
              </mc:Choice>
              <mc:Fallback>
                <p:oleObj name="MS Org Chart" r:id="rId3" imgW="6359857" imgH="4114800" progId="OrgPlusWOPX.4">
                  <p:embed followColorScheme="full"/>
                  <p:pic>
                    <p:nvPicPr>
                      <p:cNvPr id="0" name="Object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6025" y="1905000"/>
                        <a:ext cx="6670675" cy="407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>
            <a:extLst>
              <a:ext uri="{FF2B5EF4-FFF2-40B4-BE49-F238E27FC236}">
                <a16:creationId xmlns:a16="http://schemas.microsoft.com/office/drawing/2014/main" id="{73F62377-F3CA-423A-B350-B0AA27E4EF51}"/>
              </a:ext>
            </a:extLst>
          </p:cNvPr>
          <p:cNvGraphicFramePr>
            <a:graphicFrameLocks/>
          </p:cNvGraphicFramePr>
          <p:nvPr/>
        </p:nvGraphicFramePr>
        <p:xfrm>
          <a:off x="523875" y="1381125"/>
          <a:ext cx="8405813" cy="5191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Chart" r:id="rId3" imgW="8401050" imgH="5191125" progId="MSGraph.Chart.5">
                  <p:embed/>
                </p:oleObj>
              </mc:Choice>
              <mc:Fallback>
                <p:oleObj name="Chart" r:id="rId3" imgW="8401050" imgH="5191125" progId="MSGraph.Chart.5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5" y="1381125"/>
                        <a:ext cx="8405813" cy="5191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9" name="Rectangle 3">
            <a:extLst>
              <a:ext uri="{FF2B5EF4-FFF2-40B4-BE49-F238E27FC236}">
                <a16:creationId xmlns:a16="http://schemas.microsoft.com/office/drawing/2014/main" id="{13414A60-D910-484F-903E-F6B442A38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838200"/>
            <a:ext cx="73152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4400">
                <a:latin typeface="Times New Roman" panose="02020603050405020304" pitchFamily="18" charset="0"/>
              </a:rPr>
              <a:t>Current Versus Projected Park Usage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w: Left 3">
            <a:extLst>
              <a:ext uri="{FF2B5EF4-FFF2-40B4-BE49-F238E27FC236}">
                <a16:creationId xmlns:a16="http://schemas.microsoft.com/office/drawing/2014/main" id="{9A9AA481-CDE1-4A37-B28C-B2ED6F6C28B1}"/>
              </a:ext>
            </a:extLst>
          </p:cNvPr>
          <p:cNvSpPr/>
          <p:nvPr/>
        </p:nvSpPr>
        <p:spPr bwMode="auto">
          <a:xfrm>
            <a:off x="838200" y="1371600"/>
            <a:ext cx="3352800" cy="762000"/>
          </a:xfrm>
          <a:prstGeom prst="leftArrow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35" name="AutoShape 17">
            <a:extLst>
              <a:ext uri="{FF2B5EF4-FFF2-40B4-BE49-F238E27FC236}">
                <a16:creationId xmlns:a16="http://schemas.microsoft.com/office/drawing/2014/main" id="{58B907AA-6A38-48D0-BA86-8AAF48CA7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3657600"/>
            <a:ext cx="3505200" cy="19050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50BE42C3-66E7-4C46-8AEA-EE9F5F2BA87E}"/>
              </a:ext>
            </a:extLst>
          </p:cNvPr>
          <p:cNvSpPr/>
          <p:nvPr/>
        </p:nvSpPr>
        <p:spPr bwMode="auto">
          <a:xfrm>
            <a:off x="1143000" y="457200"/>
            <a:ext cx="2667000" cy="2057400"/>
          </a:xfrm>
          <a:prstGeom prst="triangl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36" name="AutoShape 18">
            <a:extLst>
              <a:ext uri="{FF2B5EF4-FFF2-40B4-BE49-F238E27FC236}">
                <a16:creationId xmlns:a16="http://schemas.microsoft.com/office/drawing/2014/main" id="{042F2C4B-F47C-4766-8F6C-0CA17B921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9400" y="1066800"/>
            <a:ext cx="1981200" cy="2057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4E641F47-1D45-4794-9E5C-B03705D2DC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/>
              <a:t>Park Reorganization: </a:t>
            </a:r>
            <a:br>
              <a:rPr lang="en-US"/>
            </a:br>
            <a:r>
              <a:rPr lang="en-US"/>
              <a:t>The Key to a Better City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7B1F4AC-6AC3-41ED-A5B3-C2C42D5A298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4033838" cy="4114800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 sz="2800"/>
              <a:t>Dynamic Parks</a:t>
            </a:r>
          </a:p>
          <a:p>
            <a:pPr eaLnBrk="1" hangingPunct="1">
              <a:defRPr/>
            </a:pPr>
            <a:r>
              <a:rPr lang="en-US" sz="2800"/>
              <a:t>Improved Quality of Life</a:t>
            </a:r>
          </a:p>
          <a:p>
            <a:pPr eaLnBrk="1" hangingPunct="1">
              <a:defRPr/>
            </a:pPr>
            <a:r>
              <a:rPr lang="en-US" sz="2800"/>
              <a:t>Increased Property Values</a:t>
            </a:r>
          </a:p>
          <a:p>
            <a:pPr eaLnBrk="1" hangingPunct="1">
              <a:defRPr/>
            </a:pPr>
            <a:r>
              <a:rPr lang="en-US" sz="2800"/>
              <a:t>Increased Fun and Enjoyment</a:t>
            </a:r>
          </a:p>
        </p:txBody>
      </p:sp>
      <p:graphicFrame>
        <p:nvGraphicFramePr>
          <p:cNvPr id="10244" name="Object 4">
            <a:extLst>
              <a:ext uri="{FF2B5EF4-FFF2-40B4-BE49-F238E27FC236}">
                <a16:creationId xmlns:a16="http://schemas.microsoft.com/office/drawing/2014/main" id="{F3FD955C-1241-40E7-A316-351D041BC914}"/>
              </a:ext>
            </a:extLst>
          </p:cNvPr>
          <p:cNvGraphicFramePr>
            <a:graphicFrameLocks noGrp="1"/>
          </p:cNvGraphicFramePr>
          <p:nvPr>
            <p:ph type="clipArt" sz="half" idx="2"/>
          </p:nvPr>
        </p:nvGraphicFramePr>
        <p:xfrm>
          <a:off x="4652963" y="3165475"/>
          <a:ext cx="4013200" cy="157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" name="ClipArt" r:id="rId3" imgW="3659655" imgH="1525712" progId="MS_ClipArt_Gallery.2">
                  <p:embed/>
                </p:oleObj>
              </mc:Choice>
              <mc:Fallback>
                <p:oleObj name="ClipArt" r:id="rId3" imgW="3659655" imgH="1525712" progId="MS_ClipArt_Gallery.2">
                  <p:embed/>
                  <p:pic>
                    <p:nvPicPr>
                      <p:cNvPr id="0" name="Object 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2963" y="3165475"/>
                        <a:ext cx="4013200" cy="157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20C0E0A5-D16A-448E-B475-9679372A2C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End Of Slide Show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758</TotalTime>
  <Words>68</Words>
  <Application>Microsoft Office PowerPoint</Application>
  <PresentationFormat>On-screen Show (4:3)</PresentationFormat>
  <Paragraphs>15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Tahoma</vt:lpstr>
      <vt:lpstr>Times New Roman</vt:lpstr>
      <vt:lpstr>Wingdings</vt:lpstr>
      <vt:lpstr>Ocean</vt:lpstr>
      <vt:lpstr>ClipArt</vt:lpstr>
      <vt:lpstr>Document</vt:lpstr>
      <vt:lpstr>MS Org Chart</vt:lpstr>
      <vt:lpstr>Chart</vt:lpstr>
      <vt:lpstr>Citizens Building for the Future</vt:lpstr>
      <vt:lpstr>PowerPoint Presentation</vt:lpstr>
      <vt:lpstr>PowerPoint Presentation</vt:lpstr>
      <vt:lpstr>Comparison Chart</vt:lpstr>
      <vt:lpstr>Proposed Organization</vt:lpstr>
      <vt:lpstr>PowerPoint Presentation</vt:lpstr>
      <vt:lpstr>PowerPoint Presentation</vt:lpstr>
      <vt:lpstr>Park Reorganization:  The Key to a Better City</vt:lpstr>
      <vt:lpstr>End Of Slide Show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Citizens Building for the Future</dc:title>
  <dc:creator>The McGowans</dc:creator>
  <cp:lastModifiedBy>Chris Turner</cp:lastModifiedBy>
  <cp:revision>19</cp:revision>
  <dcterms:created xsi:type="dcterms:W3CDTF">1996-08-23T18:39:36Z</dcterms:created>
  <dcterms:modified xsi:type="dcterms:W3CDTF">2018-02-02T01:21:00Z</dcterms:modified>
</cp:coreProperties>
</file>