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sldIdLst>
    <p:sldId id="256" r:id="rId2"/>
    <p:sldId id="299" r:id="rId3"/>
    <p:sldId id="340" r:id="rId4"/>
    <p:sldId id="341" r:id="rId5"/>
    <p:sldId id="338" r:id="rId6"/>
    <p:sldId id="303" r:id="rId7"/>
    <p:sldId id="289" r:id="rId8"/>
    <p:sldId id="270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740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1027"/>
            <p:cNvGrpSpPr>
              <a:grpSpLocks/>
            </p:cNvGrpSpPr>
            <p:nvPr/>
          </p:nvGrpSpPr>
          <p:grpSpPr bwMode="auto">
            <a:xfrm flipH="1">
              <a:off x="-2" y="1562"/>
              <a:ext cx="5763" cy="639"/>
              <a:chOff x="-3" y="1562"/>
              <a:chExt cx="5763" cy="639"/>
            </a:xfrm>
          </p:grpSpPr>
          <p:sp>
            <p:nvSpPr>
              <p:cNvPr id="8" name="Freeform 1028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9" name="Freeform 1029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0" name="Freeform 1030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1" name="Freeform 1031"/>
              <p:cNvSpPr>
                <a:spLocks/>
              </p:cNvSpPr>
              <p:nvPr/>
            </p:nvSpPr>
            <p:spPr bwMode="ltGray">
              <a:xfrm rot="-5400000">
                <a:off x="-58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" name="Freeform 1032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Freeform 1033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1034"/>
              <p:cNvSpPr>
                <a:spLocks/>
              </p:cNvSpPr>
              <p:nvPr/>
            </p:nvSpPr>
            <p:spPr bwMode="ltGray">
              <a:xfrm rot="-5400000">
                <a:off x="154" y="1727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Freeform 1035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1036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7" name="Freeform 1037"/>
              <p:cNvSpPr>
                <a:spLocks/>
              </p:cNvSpPr>
              <p:nvPr/>
            </p:nvSpPr>
            <p:spPr bwMode="ltGray">
              <a:xfrm rot="-5400000">
                <a:off x="1828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8" name="Freeform 1038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9" name="Freeform 1039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" name="Freeform 1040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1" name="Freeform 1041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" name="Freeform 1042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3" name="Freeform 1043"/>
              <p:cNvSpPr>
                <a:spLocks/>
              </p:cNvSpPr>
              <p:nvPr/>
            </p:nvSpPr>
            <p:spPr bwMode="ltGray">
              <a:xfrm rot="-5400000">
                <a:off x="4582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4" name="Freeform 1044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5" name="Freeform 1045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6" name="Freeform 1046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6" name="Freeform 1047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1048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29721" name="Rectangle 1049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722" name="Rectangle 1050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7" name="Rectangle 1051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" name="Rectangle 105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" name="Rectangle 105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A95B38A-9141-4267-8629-C5CB63C236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75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E48BF-2FC6-45C4-95BA-933A42A66F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480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C8C9D-4C42-4EA2-B85A-80F16B8BE7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53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73163" y="457200"/>
            <a:ext cx="7772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9870-B5E3-4880-B1EF-7D97A07AA4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07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96B5B9-54D8-4795-8193-09EEFCF6BA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03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362B5-F5B1-40A6-B83F-CB863E5570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7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E32EB-D1E7-4C17-BB1F-1E9657F4FD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019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B5B01-80E3-4765-9E01-C81F449841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822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BF1E0-E8B4-421E-8A16-527713F186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635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013B8-099B-48F7-80EC-5EE1C83474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465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E0D6E-4E1B-4C29-8B7D-1D695A9A8A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71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F900A-F808-430B-8382-3B5FFE1A19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638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4104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8676" name="Freeform 4"/>
              <p:cNvSpPr>
                <a:spLocks/>
              </p:cNvSpPr>
              <p:nvPr/>
            </p:nvSpPr>
            <p:spPr bwMode="ltGray">
              <a:xfrm rot="-5400000">
                <a:off x="2556" y="-991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78" name="Freeform 6"/>
              <p:cNvSpPr>
                <a:spLocks/>
              </p:cNvSpPr>
              <p:nvPr/>
            </p:nvSpPr>
            <p:spPr bwMode="ltGray">
              <a:xfrm rot="-5400000">
                <a:off x="978" y="1670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79" name="Freeform 7"/>
              <p:cNvSpPr>
                <a:spLocks/>
              </p:cNvSpPr>
              <p:nvPr/>
            </p:nvSpPr>
            <p:spPr bwMode="ltGray">
              <a:xfrm rot="-5400000">
                <a:off x="-61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1" name="Freeform 9"/>
              <p:cNvSpPr>
                <a:spLocks/>
              </p:cNvSpPr>
              <p:nvPr/>
            </p:nvSpPr>
            <p:spPr bwMode="ltGray">
              <a:xfrm rot="-5400000">
                <a:off x="440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2" name="Freeform 10"/>
              <p:cNvSpPr>
                <a:spLocks/>
              </p:cNvSpPr>
              <p:nvPr/>
            </p:nvSpPr>
            <p:spPr bwMode="ltGray">
              <a:xfrm rot="-5400000">
                <a:off x="154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3" name="Freeform 11"/>
              <p:cNvSpPr>
                <a:spLocks/>
              </p:cNvSpPr>
              <p:nvPr/>
            </p:nvSpPr>
            <p:spPr bwMode="ltGray">
              <a:xfrm rot="-5400000">
                <a:off x="3205" y="1663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6" name="Freeform 14"/>
              <p:cNvSpPr>
                <a:spLocks/>
              </p:cNvSpPr>
              <p:nvPr/>
            </p:nvSpPr>
            <p:spPr bwMode="ltGray">
              <a:xfrm rot="-5400000">
                <a:off x="2549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8" name="Freeform 16"/>
              <p:cNvSpPr>
                <a:spLocks/>
              </p:cNvSpPr>
              <p:nvPr/>
            </p:nvSpPr>
            <p:spPr bwMode="ltGray">
              <a:xfrm rot="-5400000">
                <a:off x="2041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89" name="Freeform 17"/>
              <p:cNvSpPr>
                <a:spLocks/>
              </p:cNvSpPr>
              <p:nvPr/>
            </p:nvSpPr>
            <p:spPr bwMode="ltGray">
              <a:xfrm rot="-5400000">
                <a:off x="407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90" name="Freeform 18"/>
              <p:cNvSpPr>
                <a:spLocks/>
              </p:cNvSpPr>
              <p:nvPr/>
            </p:nvSpPr>
            <p:spPr bwMode="ltGray">
              <a:xfrm rot="-5400000">
                <a:off x="3729" y="1666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91" name="Freeform 19"/>
              <p:cNvSpPr>
                <a:spLocks/>
              </p:cNvSpPr>
              <p:nvPr/>
            </p:nvSpPr>
            <p:spPr bwMode="ltGray">
              <a:xfrm rot="-5400000">
                <a:off x="4576" y="174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92" name="Freeform 20"/>
              <p:cNvSpPr>
                <a:spLocks/>
              </p:cNvSpPr>
              <p:nvPr/>
            </p:nvSpPr>
            <p:spPr bwMode="ltGray">
              <a:xfrm>
                <a:off x="5469" y="1560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93" name="Freeform 21"/>
              <p:cNvSpPr>
                <a:spLocks/>
              </p:cNvSpPr>
              <p:nvPr/>
            </p:nvSpPr>
            <p:spPr bwMode="ltGray">
              <a:xfrm rot="-5400000">
                <a:off x="5078" y="1690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8694" name="Freeform 22"/>
              <p:cNvSpPr>
                <a:spLocks/>
              </p:cNvSpPr>
              <p:nvPr/>
            </p:nvSpPr>
            <p:spPr bwMode="ltGray">
              <a:xfrm rot="-5400000">
                <a:off x="4791" y="171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286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286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409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6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7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7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BD244B73-43A6-438D-8F1B-01F99AEA7E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341438"/>
            <a:ext cx="8716963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Aging and Creative Productivity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886200"/>
            <a:ext cx="8153400" cy="1752600"/>
          </a:xfrm>
        </p:spPr>
        <p:txBody>
          <a:bodyPr/>
          <a:lstStyle/>
          <a:p>
            <a:pPr algn="ctr"/>
            <a:r>
              <a:rPr lang="en-US" dirty="0"/>
              <a:t>Is </a:t>
            </a:r>
            <a:r>
              <a:rPr lang="en-US" dirty="0" err="1"/>
              <a:t>Theire</a:t>
            </a:r>
            <a:r>
              <a:rPr lang="en-US" dirty="0"/>
              <a:t> an Age Decrement or Not?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history: Antiquity of topic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dirty="0"/>
              <a:t>Quételet (1835)</a:t>
            </a:r>
            <a:endParaRPr lang="en-US" dirty="0"/>
          </a:p>
          <a:p>
            <a:r>
              <a:rPr lang="en-US" dirty="0"/>
              <a:t>Beard (1874)</a:t>
            </a:r>
          </a:p>
          <a:p>
            <a:r>
              <a:rPr lang="en-US" dirty="0"/>
              <a:t>Lehman (1953)</a:t>
            </a:r>
          </a:p>
          <a:p>
            <a:r>
              <a:rPr lang="en-US" dirty="0"/>
              <a:t>Dennis (1966)</a:t>
            </a:r>
          </a:p>
          <a:p>
            <a:r>
              <a:rPr lang="en-US" dirty="0"/>
              <a:t>Simonton (1975, 1988, 1997, 2000, 2004)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878763" cy="2057400"/>
          </a:xfrm>
        </p:spPr>
        <p:txBody>
          <a:bodyPr/>
          <a:lstStyle/>
          <a:p>
            <a:r>
              <a:rPr lang="en-US" dirty="0"/>
              <a:t>Central findings: </a:t>
            </a:r>
            <a:br>
              <a:rPr lang="en-US" dirty="0"/>
            </a:br>
            <a:r>
              <a:rPr lang="en-US" dirty="0"/>
              <a:t>The typical age curve</a:t>
            </a:r>
            <a:br>
              <a:rPr lang="en-US" dirty="0"/>
            </a:br>
            <a:endParaRPr lang="en-US" dirty="0"/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1143000" y="3276600"/>
            <a:ext cx="685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/>
              <a:t>Described by fitting an equation derived from a combinatorial model of the creative process</a:t>
            </a:r>
          </a:p>
          <a:p>
            <a:pPr algn="ctr">
              <a:spcBef>
                <a:spcPct val="50000"/>
              </a:spcBef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228600" y="685800"/>
          <a:ext cx="8915400" cy="247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cument" r:id="rId3" imgW="5486400" imgH="1518840" progId="Word.Document.8">
                  <p:embed/>
                </p:oleObj>
              </mc:Choice>
              <mc:Fallback>
                <p:oleObj name="Document" r:id="rId3" imgW="5486400" imgH="151884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685800"/>
                        <a:ext cx="8915400" cy="247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7287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228600" y="3398838"/>
          <a:ext cx="8915400" cy="308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Document" r:id="rId5" imgW="5486400" imgH="1898640" progId="Word.Document.8">
                  <p:embed/>
                </p:oleObj>
              </mc:Choice>
              <mc:Fallback>
                <p:oleObj name="Document" r:id="rId5" imgW="5486400" imgH="1898640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398838"/>
                        <a:ext cx="8915400" cy="3087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81000" y="1066800"/>
            <a:ext cx="81534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600" i="1" dirty="0">
                <a:solidFill>
                  <a:srgbClr val="FF0000"/>
                </a:solidFill>
              </a:rPr>
              <a:t>p</a:t>
            </a:r>
            <a:r>
              <a:rPr lang="en-US" sz="3600" dirty="0">
                <a:solidFill>
                  <a:srgbClr val="FF0000"/>
                </a:solidFill>
              </a:rPr>
              <a:t> (</a:t>
            </a:r>
            <a:r>
              <a:rPr lang="en-US" sz="3600" i="1" dirty="0">
                <a:solidFill>
                  <a:srgbClr val="FF0000"/>
                </a:solidFill>
              </a:rPr>
              <a:t>t</a:t>
            </a:r>
            <a:r>
              <a:rPr lang="en-US" sz="3600" dirty="0">
                <a:solidFill>
                  <a:srgbClr val="FF0000"/>
                </a:solidFill>
              </a:rPr>
              <a:t>) = </a:t>
            </a:r>
            <a:r>
              <a:rPr lang="en-US" sz="3600" i="1" dirty="0">
                <a:solidFill>
                  <a:srgbClr val="FF0000"/>
                </a:solidFill>
              </a:rPr>
              <a:t>c</a:t>
            </a:r>
            <a:r>
              <a:rPr lang="en-US" sz="3600" dirty="0">
                <a:solidFill>
                  <a:srgbClr val="FF0000"/>
                </a:solidFill>
              </a:rPr>
              <a:t> (</a:t>
            </a:r>
            <a:r>
              <a:rPr lang="en-US" sz="3600" i="1" dirty="0">
                <a:solidFill>
                  <a:srgbClr val="FF0000"/>
                </a:solidFill>
              </a:rPr>
              <a:t>e </a:t>
            </a:r>
            <a:r>
              <a:rPr lang="en-US" sz="3600" i="1" baseline="30000" dirty="0">
                <a:solidFill>
                  <a:srgbClr val="FF0000"/>
                </a:solidFill>
              </a:rPr>
              <a:t>– at</a:t>
            </a:r>
            <a:r>
              <a:rPr lang="en-US" sz="3600" i="1" dirty="0">
                <a:solidFill>
                  <a:srgbClr val="FF0000"/>
                </a:solidFill>
              </a:rPr>
              <a:t> – e </a:t>
            </a:r>
            <a:r>
              <a:rPr lang="en-US" sz="3600" i="1" baseline="30000" dirty="0">
                <a:solidFill>
                  <a:srgbClr val="FF0000"/>
                </a:solidFill>
              </a:rPr>
              <a:t>– bt</a:t>
            </a:r>
            <a:r>
              <a:rPr lang="en-US" sz="3600" dirty="0">
                <a:solidFill>
                  <a:srgbClr val="FF0000"/>
                </a:solidFill>
              </a:rPr>
              <a:t>)</a:t>
            </a:r>
          </a:p>
          <a:p>
            <a:pPr lvl="1"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where </a:t>
            </a:r>
            <a:r>
              <a:rPr lang="en-US" i="1" dirty="0">
                <a:solidFill>
                  <a:srgbClr val="FF0000"/>
                </a:solidFill>
              </a:rPr>
              <a:t>p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i="1" dirty="0">
                <a:solidFill>
                  <a:srgbClr val="FF0000"/>
                </a:solidFill>
              </a:rPr>
              <a:t>t</a:t>
            </a:r>
            <a:r>
              <a:rPr lang="en-US" dirty="0">
                <a:solidFill>
                  <a:srgbClr val="FF0000"/>
                </a:solidFill>
              </a:rPr>
              <a:t>) is productivity at career agge </a:t>
            </a:r>
            <a:r>
              <a:rPr lang="en-US" i="1" dirty="0">
                <a:solidFill>
                  <a:srgbClr val="FF0000"/>
                </a:solidFill>
              </a:rPr>
              <a:t>t</a:t>
            </a:r>
            <a:r>
              <a:rPr lang="en-US" dirty="0">
                <a:solidFill>
                  <a:srgbClr val="FF0000"/>
                </a:solidFill>
              </a:rPr>
              <a:t> (in years), </a:t>
            </a:r>
          </a:p>
          <a:p>
            <a:pPr lvl="1">
              <a:spcBef>
                <a:spcPct val="50000"/>
              </a:spcBef>
            </a:pPr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dirty="0">
                <a:solidFill>
                  <a:srgbClr val="FF0000"/>
                </a:solidFill>
              </a:rPr>
              <a:t> is the exponential constant (~ 2.718), </a:t>
            </a:r>
          </a:p>
          <a:p>
            <a:pPr lvl="1">
              <a:spcBef>
                <a:spcPct val="50000"/>
              </a:spcBef>
            </a:pP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dirty="0">
                <a:solidFill>
                  <a:srgbClr val="FF0000"/>
                </a:solidFill>
              </a:rPr>
              <a:t> the typical ideation rate for the domain (0 &lt;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dirty="0">
                <a:solidFill>
                  <a:srgbClr val="FF0000"/>
                </a:solidFill>
              </a:rPr>
              <a:t> &lt; 1), </a:t>
            </a:r>
          </a:p>
          <a:p>
            <a:pPr lvl="1">
              <a:spcBef>
                <a:spcPct val="50000"/>
              </a:spcBef>
            </a:pPr>
            <a:r>
              <a:rPr lang="en-US" i="1" dirty="0">
                <a:solidFill>
                  <a:srgbClr val="FF0000"/>
                </a:solidFill>
              </a:rPr>
              <a:t>b</a:t>
            </a:r>
            <a:r>
              <a:rPr lang="en-US" dirty="0">
                <a:solidFill>
                  <a:srgbClr val="FF0000"/>
                </a:solidFill>
              </a:rPr>
              <a:t> the typical elaboration rate for the domain (0 &lt; </a:t>
            </a:r>
            <a:r>
              <a:rPr lang="en-US" i="1" dirty="0">
                <a:solidFill>
                  <a:srgbClr val="FF0000"/>
                </a:solidFill>
              </a:rPr>
              <a:t>b</a:t>
            </a:r>
            <a:r>
              <a:rPr lang="en-US" dirty="0">
                <a:solidFill>
                  <a:srgbClr val="FF0000"/>
                </a:solidFill>
              </a:rPr>
              <a:t> &lt; 1), </a:t>
            </a:r>
          </a:p>
          <a:p>
            <a:pPr lvl="1">
              <a:spcBef>
                <a:spcPct val="50000"/>
              </a:spcBef>
            </a:pPr>
            <a:r>
              <a:rPr lang="en-US" i="1" dirty="0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rgbClr val="FF0000"/>
                </a:solidFill>
              </a:rPr>
              <a:t> = </a:t>
            </a:r>
            <a:r>
              <a:rPr lang="en-US" i="1" dirty="0">
                <a:solidFill>
                  <a:srgbClr val="FF0000"/>
                </a:solidFill>
              </a:rPr>
              <a:t>abm</a:t>
            </a:r>
            <a:r>
              <a:rPr lang="en-US" dirty="0">
                <a:solidFill>
                  <a:srgbClr val="FF0000"/>
                </a:solidFill>
              </a:rPr>
              <a:t>/(</a:t>
            </a:r>
            <a:r>
              <a:rPr lang="en-US" i="1" dirty="0">
                <a:solidFill>
                  <a:srgbClr val="FF0000"/>
                </a:solidFill>
              </a:rPr>
              <a:t>b</a:t>
            </a:r>
            <a:r>
              <a:rPr lang="en-US" dirty="0">
                <a:solidFill>
                  <a:srgbClr val="FF0000"/>
                </a:solidFill>
              </a:rPr>
              <a:t> –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dirty="0">
                <a:solidFill>
                  <a:srgbClr val="FF0000"/>
                </a:solidFill>
              </a:rPr>
              <a:t>), where </a:t>
            </a:r>
            <a:r>
              <a:rPr lang="en-US" i="1" dirty="0">
                <a:solidFill>
                  <a:srgbClr val="FF0000"/>
                </a:solidFill>
              </a:rPr>
              <a:t>m </a:t>
            </a:r>
            <a:r>
              <a:rPr lang="en-US" dirty="0">
                <a:solidFill>
                  <a:srgbClr val="FF0000"/>
                </a:solidFill>
              </a:rPr>
              <a:t>is the individual’s </a:t>
            </a:r>
            <a:r>
              <a:rPr lang="en-US" i="1" dirty="0">
                <a:solidFill>
                  <a:srgbClr val="FF0000"/>
                </a:solidFill>
              </a:rPr>
              <a:t>creative potential </a:t>
            </a:r>
            <a:r>
              <a:rPr lang="en-US" dirty="0">
                <a:solidFill>
                  <a:srgbClr val="FF0000"/>
                </a:solidFill>
              </a:rPr>
              <a:t>(i.e. maximum number of publications in indefinite lifetime).</a:t>
            </a:r>
          </a:p>
          <a:p>
            <a:pPr>
              <a:spcBef>
                <a:spcPct val="50000"/>
              </a:spcBef>
            </a:pPr>
            <a:r>
              <a:rPr lang="en-US" dirty="0">
                <a:solidFill>
                  <a:srgbClr val="FF0000"/>
                </a:solidFill>
              </a:rPr>
              <a:t>[N.B.: If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dirty="0">
                <a:solidFill>
                  <a:srgbClr val="FF0000"/>
                </a:solidFill>
              </a:rPr>
              <a:t> = </a:t>
            </a:r>
            <a:r>
              <a:rPr lang="en-US" i="1" dirty="0">
                <a:solidFill>
                  <a:srgbClr val="FF0000"/>
                </a:solidFill>
              </a:rPr>
              <a:t>b</a:t>
            </a:r>
            <a:r>
              <a:rPr lang="en-US" dirty="0">
                <a:solidFill>
                  <a:srgbClr val="FF0000"/>
                </a:solidFill>
              </a:rPr>
              <a:t>, then </a:t>
            </a:r>
            <a:r>
              <a:rPr lang="en-US" i="1" dirty="0">
                <a:solidFill>
                  <a:srgbClr val="FF0000"/>
                </a:solidFill>
              </a:rPr>
              <a:t>p</a:t>
            </a:r>
            <a:r>
              <a:rPr lang="en-US" dirty="0">
                <a:solidFill>
                  <a:srgbClr val="FF0000"/>
                </a:solidFill>
              </a:rPr>
              <a:t> (</a:t>
            </a:r>
            <a:r>
              <a:rPr lang="en-US" i="1" dirty="0">
                <a:solidFill>
                  <a:srgbClr val="FF0000"/>
                </a:solidFill>
              </a:rPr>
              <a:t>t</a:t>
            </a:r>
            <a:r>
              <a:rPr lang="en-US" dirty="0">
                <a:solidFill>
                  <a:srgbClr val="FF0000"/>
                </a:solidFill>
              </a:rPr>
              <a:t>) =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i="1" dirty="0">
                <a:solidFill>
                  <a:srgbClr val="FF0000"/>
                </a:solidFill>
              </a:rPr>
              <a:t>mte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i="1" baseline="30000" dirty="0">
                <a:solidFill>
                  <a:srgbClr val="FF0000"/>
                </a:solidFill>
              </a:rPr>
              <a:t>– at</a:t>
            </a:r>
            <a:r>
              <a:rPr lang="en-US" dirty="0">
                <a:solidFill>
                  <a:srgbClr val="FF0000"/>
                </a:solidFill>
              </a:rPr>
              <a:t>]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0" y="9525"/>
          <a:ext cx="9144000" cy="684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Slide" r:id="rId3" imgW="4548526" imgH="3407297" progId="PowerPoint.Slide.8">
                  <p:embed/>
                </p:oleObj>
              </mc:Choice>
              <mc:Fallback>
                <p:oleObj name="Slide" r:id="rId3" imgW="4548526" imgH="3407297" progId="PowerPoint.Slide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525"/>
                        <a:ext cx="9144000" cy="684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findings: </a:t>
            </a:r>
            <a:br>
              <a:rPr lang="en-US" dirty="0"/>
            </a:br>
            <a:r>
              <a:rPr lang="en-US" dirty="0"/>
              <a:t>The typical age curve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Rapid ascent (decelerating)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81000" y="288925"/>
          <a:ext cx="8458200" cy="633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Slide" r:id="rId3" imgW="4550559" imgH="3413583" progId="PowerPoint.Slide.8">
                  <p:embed/>
                </p:oleObj>
              </mc:Choice>
              <mc:Fallback>
                <p:oleObj name="Slide" r:id="rId3" imgW="4550559" imgH="3413583" progId="PowerPoint.Slid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8925"/>
                        <a:ext cx="8458200" cy="6335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Line 7"/>
          <p:cNvSpPr>
            <a:spLocks noChangeShapeType="1"/>
          </p:cNvSpPr>
          <p:nvPr/>
        </p:nvSpPr>
        <p:spPr bwMode="auto">
          <a:xfrm flipH="1" flipV="1">
            <a:off x="3276600" y="3657600"/>
            <a:ext cx="83820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/>
    </p:bldLst>
  </p:timing>
</p:sld>
</file>

<file path=ppt/theme/theme1.xml><?xml version="1.0" encoding="utf-8"?>
<a:theme xmlns:a="http://schemas.openxmlformats.org/drawingml/2006/main" name="Dads Tie">
  <a:themeElements>
    <a:clrScheme name="Dads Tie.pot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Dads Tie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ads Tie.pot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ds Tie.pot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.pot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.pot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ds Tie.pot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Designs\Dads Tie.pot</Template>
  <TotalTime>587</TotalTime>
  <Words>187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Monotype Sorts</vt:lpstr>
      <vt:lpstr>Times New Roman</vt:lpstr>
      <vt:lpstr>Dads Tie</vt:lpstr>
      <vt:lpstr>Document</vt:lpstr>
      <vt:lpstr>Slide</vt:lpstr>
      <vt:lpstr>Aging and Creative Productivity</vt:lpstr>
      <vt:lpstr>Brief history: Antiquity of topic</vt:lpstr>
      <vt:lpstr>Central findings:  The typical age curve </vt:lpstr>
      <vt:lpstr>PowerPoint Presentation</vt:lpstr>
      <vt:lpstr>PowerPoint Presentation</vt:lpstr>
      <vt:lpstr>PowerPoint Presentation</vt:lpstr>
      <vt:lpstr>Central findings:  The typical age curve</vt:lpstr>
      <vt:lpstr>PowerPoint Presentation</vt:lpstr>
    </vt:vector>
  </TitlesOfParts>
  <Company>Psychology Dept., University of California, Davis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Productivity across the Life Span:</dc:title>
  <dc:creator>Dean Keith Simonton</dc:creator>
  <cp:lastModifiedBy>Chris Turner</cp:lastModifiedBy>
  <cp:revision>30</cp:revision>
  <dcterms:created xsi:type="dcterms:W3CDTF">2003-04-23T18:08:37Z</dcterms:created>
  <dcterms:modified xsi:type="dcterms:W3CDTF">2018-02-02T00:00:44Z</dcterms:modified>
</cp:coreProperties>
</file>