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2"/>
  </p:sldMasterIdLst>
  <p:notesMasterIdLst>
    <p:notesMasterId r:id="rId8"/>
  </p:notesMasterIdLst>
  <p:handoutMasterIdLst>
    <p:handoutMasterId r:id="rId9"/>
  </p:handoutMasterIdLst>
  <p:sldIdLst>
    <p:sldId id="265" r:id="rId3"/>
    <p:sldId id="289" r:id="rId4"/>
    <p:sldId id="294" r:id="rId5"/>
    <p:sldId id="296" r:id="rId6"/>
    <p:sldId id="280" r:id="rId7"/>
  </p:sldIdLst>
  <p:sldSz cx="9144000" cy="5715000" type="screen16x10"/>
  <p:notesSz cx="6858000" cy="9144000"/>
  <p:custShowLst>
    <p:custShow name="New Hire" id="0">
      <p:sldLst>
        <p:sld r:id="rId3"/>
        <p:sld r:id="rId4"/>
        <p:sld r:id="rId6"/>
        <p:sld r:id="rId7"/>
      </p:sldLst>
    </p:custShow>
  </p:custShowLst>
  <p:defaultTextStyle>
    <a:defPPr>
      <a:defRPr lang="en-US"/>
    </a:defPPr>
    <a:lvl1pPr marL="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2880" userDrawn="1">
          <p15:clr>
            <a:srgbClr val="A4A3A4"/>
          </p15:clr>
        </p15:guide>
        <p15:guide id="2" pos="5112" userDrawn="1">
          <p15:clr>
            <a:srgbClr val="A4A3A4"/>
          </p15:clr>
        </p15:guide>
        <p15:guide id="3" pos="612" userDrawn="1">
          <p15:clr>
            <a:srgbClr val="A4A3A4"/>
          </p15:clr>
        </p15:guide>
        <p15:guide id="4" orient="horz" pos="180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8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custShow id="0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544" autoAdjust="0"/>
    <p:restoredTop sz="79619" autoAdjust="0"/>
  </p:normalViewPr>
  <p:slideViewPr>
    <p:cSldViewPr>
      <p:cViewPr varScale="1">
        <p:scale>
          <a:sx n="133" d="100"/>
          <a:sy n="133" d="100"/>
        </p:scale>
        <p:origin x="852" y="120"/>
      </p:cViewPr>
      <p:guideLst>
        <p:guide pos="2880"/>
        <p:guide pos="5112"/>
        <p:guide pos="612"/>
        <p:guide orient="horz" pos="180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5" d="100"/>
          <a:sy n="95" d="100"/>
        </p:scale>
        <p:origin x="3576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2017 Annual Cost</a:t>
            </a:r>
          </a:p>
        </c:rich>
      </c:tx>
      <c:layout>
        <c:manualLayout>
          <c:xMode val="edge"/>
          <c:yMode val="edge"/>
          <c:x val="0.43559265442404005"/>
          <c:y val="3.0769230769230769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302325397973"/>
          <c:y val="9.2415505754088439E-2"/>
          <c:w val="0.88228559410040353"/>
          <c:h val="0.7949640218049668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Annual Cost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Sheet1!$A$2:$A$9</c:f>
              <c:strCache>
                <c:ptCount val="8"/>
                <c:pt idx="0">
                  <c:v>Parts and materials</c:v>
                </c:pt>
                <c:pt idx="1">
                  <c:v>Manufacturing equipment</c:v>
                </c:pt>
                <c:pt idx="2">
                  <c:v>Salaries</c:v>
                </c:pt>
                <c:pt idx="3">
                  <c:v>Maintenance</c:v>
                </c:pt>
                <c:pt idx="4">
                  <c:v>Office lease</c:v>
                </c:pt>
                <c:pt idx="5">
                  <c:v>Warehouse lease</c:v>
                </c:pt>
                <c:pt idx="6">
                  <c:v>Insurance</c:v>
                </c:pt>
                <c:pt idx="7">
                  <c:v>Benefits and pensions</c:v>
                </c:pt>
              </c:strCache>
            </c:strRef>
          </c:cat>
          <c:val>
            <c:numRef>
              <c:f>Sheet1!$B$2:$B$9</c:f>
              <c:numCache>
                <c:formatCode>#,##0</c:formatCode>
                <c:ptCount val="8"/>
                <c:pt idx="0">
                  <c:v>1325000</c:v>
                </c:pt>
                <c:pt idx="1">
                  <c:v>900500</c:v>
                </c:pt>
                <c:pt idx="2">
                  <c:v>575000</c:v>
                </c:pt>
                <c:pt idx="3">
                  <c:v>395000</c:v>
                </c:pt>
                <c:pt idx="4">
                  <c:v>295000</c:v>
                </c:pt>
                <c:pt idx="5">
                  <c:v>250000</c:v>
                </c:pt>
                <c:pt idx="6">
                  <c:v>180000</c:v>
                </c:pt>
                <c:pt idx="7">
                  <c:v>130000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988-472E-AE96-C5F31EF722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55900416"/>
        <c:axId val="56338688"/>
      </c:barChart>
      <c:catAx>
        <c:axId val="559004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338688"/>
        <c:crosses val="autoZero"/>
        <c:auto val="1"/>
        <c:lblAlgn val="ctr"/>
        <c:lblOffset val="0"/>
        <c:noMultiLvlLbl val="0"/>
      </c:catAx>
      <c:valAx>
        <c:axId val="56338688"/>
        <c:scaling>
          <c:orientation val="minMax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(&quot;$&quot;* #,##0_);_(&quot;$&quot;* \(#,##0\);_(&quot;$&quot;* &quot;-&quot;_);_(@_)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9004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EA5F0D-C1DC-412F-A146-DDB3A74B588F}" type="datetimeFigureOut">
              <a:rPr lang="en-US"/>
              <a:t>9/16/2021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AE14B8-3CC9-472D-9BC5-A84D80684DE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77827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DE508-72C8-4AB5-AA9C-1584D31690E0}" type="datetimeFigureOut">
              <a:rPr lang="en-US"/>
              <a:t>9/16/2021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dirty="0"/>
              <a:t>Click to edit Master text styles</a:t>
            </a:r>
          </a:p>
          <a:p>
            <a:pPr lvl="1"/>
            <a:r>
              <a:rPr dirty="0"/>
              <a:t>Second level</a:t>
            </a:r>
          </a:p>
          <a:p>
            <a:pPr lvl="2"/>
            <a:r>
              <a:rPr dirty="0"/>
              <a:t>Third level</a:t>
            </a:r>
          </a:p>
          <a:p>
            <a:pPr lvl="3"/>
            <a:r>
              <a:rPr dirty="0"/>
              <a:t>Fourth level</a:t>
            </a:r>
          </a:p>
          <a:p>
            <a:pPr lvl="4"/>
            <a:r>
              <a:rPr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B667E1-E601-4AAF-B95C-B25720D70A6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11136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60438" y="1143000"/>
            <a:ext cx="49371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May require more than one slide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8260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60438" y="1143000"/>
            <a:ext cx="49371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May require more than one slide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667E1-E601-4AAF-B95C-B25720D70A6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1157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9" y="0"/>
            <a:ext cx="9141524" cy="399941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 bwMode="ltGray">
          <a:xfrm>
            <a:off x="-2" y="3962400"/>
            <a:ext cx="9144002" cy="175260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 bwMode="white">
          <a:xfrm>
            <a:off x="-96" y="3937000"/>
            <a:ext cx="9141620" cy="6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053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2999" y="4000500"/>
            <a:ext cx="6858002" cy="952500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1810" y="4953000"/>
            <a:ext cx="6858002" cy="6350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500" cap="none" baseline="0">
                <a:solidFill>
                  <a:schemeClr val="bg1"/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82882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Alternate 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ltGray">
          <a:xfrm>
            <a:off x="0" y="0"/>
            <a:ext cx="3655314" cy="571500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0309" y="1968500"/>
            <a:ext cx="2400300" cy="1658938"/>
          </a:xfrm>
        </p:spPr>
        <p:txBody>
          <a:bodyPr anchor="b">
            <a:normAutofit/>
          </a:bodyPr>
          <a:lstStyle>
            <a:lvl1pPr>
              <a:defRPr sz="255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2169" y="571500"/>
            <a:ext cx="4777740" cy="4572000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0309" y="3639423"/>
            <a:ext cx="2400300" cy="1351677"/>
          </a:xfrm>
        </p:spPr>
        <p:txBody>
          <a:bodyPr>
            <a:normAutofit/>
          </a:bodyPr>
          <a:lstStyle>
            <a:lvl1pPr marL="0" indent="0">
              <a:spcBef>
                <a:spcPts val="900"/>
              </a:spcBef>
              <a:buNone/>
              <a:defRPr sz="1200">
                <a:solidFill>
                  <a:schemeClr val="bg1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A8D9AD5-F248-4919-864A-CFD76CC027D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6930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ltGray">
          <a:xfrm>
            <a:off x="5486400" y="0"/>
            <a:ext cx="3655314" cy="571500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5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2411" y="1968500"/>
            <a:ext cx="2400300" cy="1661160"/>
          </a:xfrm>
        </p:spPr>
        <p:txBody>
          <a:bodyPr anchor="b">
            <a:normAutofit/>
          </a:bodyPr>
          <a:lstStyle>
            <a:lvl1pPr>
              <a:defRPr sz="255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5486400" cy="5715000"/>
          </a:xfrm>
          <a:solidFill>
            <a:schemeClr val="bg2">
              <a:lumMod val="90000"/>
            </a:schemeClr>
          </a:solidFill>
        </p:spPr>
        <p:txBody>
          <a:bodyPr/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2411" y="3629660"/>
            <a:ext cx="2400300" cy="1370512"/>
          </a:xfrm>
        </p:spPr>
        <p:txBody>
          <a:bodyPr>
            <a:normAutofit/>
          </a:bodyPr>
          <a:lstStyle>
            <a:lvl1pPr marL="0" indent="0">
              <a:spcBef>
                <a:spcPts val="900"/>
              </a:spcBef>
              <a:buNone/>
              <a:defRPr sz="1200">
                <a:solidFill>
                  <a:schemeClr val="bg1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7173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38572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28865"/>
            <a:ext cx="1971675" cy="49146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28865"/>
            <a:ext cx="5800725" cy="49146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51558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6pPr>
              <a:defRPr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59342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0" y="0"/>
            <a:ext cx="9141620" cy="38100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sz="1053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-1" y="342900"/>
            <a:ext cx="9141620" cy="381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053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952500"/>
            <a:ext cx="6858000" cy="2222500"/>
          </a:xfrm>
        </p:spPr>
        <p:txBody>
          <a:bodyPr anchor="b">
            <a:normAutofit/>
          </a:bodyPr>
          <a:lstStyle>
            <a:lvl1pPr algn="ctr">
              <a:defRPr sz="39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3175000"/>
            <a:ext cx="6858000" cy="952500"/>
          </a:xfrm>
        </p:spPr>
        <p:txBody>
          <a:bodyPr anchor="t">
            <a:normAutofit/>
          </a:bodyPr>
          <a:lstStyle>
            <a:lvl1pPr marL="0" indent="0" algn="ctr">
              <a:spcBef>
                <a:spcPts val="0"/>
              </a:spcBef>
              <a:buNone/>
              <a:defRPr sz="1800" cap="none" baseline="0">
                <a:solidFill>
                  <a:schemeClr val="tx2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158437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lternate 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952500"/>
            <a:ext cx="6858000" cy="2222500"/>
          </a:xfrm>
        </p:spPr>
        <p:txBody>
          <a:bodyPr anchor="b">
            <a:normAutofit/>
          </a:bodyPr>
          <a:lstStyle>
            <a:lvl1pPr algn="ctr">
              <a:defRPr sz="39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10" y="3175000"/>
            <a:ext cx="6858000" cy="952500"/>
          </a:xfrm>
        </p:spPr>
        <p:txBody>
          <a:bodyPr anchor="t">
            <a:normAutofit/>
          </a:bodyPr>
          <a:lstStyle>
            <a:lvl1pPr marL="0" indent="0" algn="ctr">
              <a:spcBef>
                <a:spcPts val="0"/>
              </a:spcBef>
              <a:buNone/>
              <a:defRPr sz="1800" cap="none" baseline="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Draft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A8D9AD5-F248-4919-864A-CFD76CC027D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043280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1584960"/>
            <a:ext cx="3429000" cy="3436620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9160" y="1584960"/>
            <a:ext cx="3429000" cy="3436620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CE5F2-81AA-4605-B028-6FBA391056A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17078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5840" y="388620"/>
            <a:ext cx="7132320" cy="10287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1531220"/>
            <a:ext cx="3429000" cy="638823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650" b="0" cap="none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40" y="2283944"/>
            <a:ext cx="3429000" cy="2740706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9160" y="1531220"/>
            <a:ext cx="3429000" cy="638823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650" b="0" cap="none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9160" y="2283944"/>
            <a:ext cx="3429000" cy="2740706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708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42011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Draft</a:t>
            </a: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A8D9AD5-F248-4919-864A-CFD76CC027D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59003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0309" y="1968500"/>
            <a:ext cx="2400300" cy="1658938"/>
          </a:xfrm>
        </p:spPr>
        <p:txBody>
          <a:bodyPr anchor="b">
            <a:normAutofit/>
          </a:bodyPr>
          <a:lstStyle>
            <a:lvl1pPr>
              <a:defRPr sz="255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70659" y="571500"/>
            <a:ext cx="5429251" cy="4572000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0309" y="3639423"/>
            <a:ext cx="2400300" cy="1351677"/>
          </a:xfrm>
        </p:spPr>
        <p:txBody>
          <a:bodyPr>
            <a:normAutofit/>
          </a:bodyPr>
          <a:lstStyle>
            <a:lvl1pPr marL="0" indent="0">
              <a:spcBef>
                <a:spcPts val="900"/>
              </a:spcBef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35946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1190" y="5486400"/>
            <a:ext cx="9141620" cy="22860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sz="1053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190" y="5486400"/>
            <a:ext cx="9141620" cy="381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1053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389467"/>
            <a:ext cx="7132320" cy="102785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1584961"/>
            <a:ext cx="7132320" cy="34396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6832" y="5501640"/>
            <a:ext cx="720090" cy="1981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>
                <a:solidFill>
                  <a:schemeClr val="bg2"/>
                </a:solidFill>
              </a:defRPr>
            </a:lvl1pPr>
          </a:lstStyle>
          <a:p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5840" y="5501640"/>
            <a:ext cx="5369814" cy="1981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0" cap="all" baseline="0">
                <a:solidFill>
                  <a:schemeClr val="bg2"/>
                </a:solidFill>
              </a:defRPr>
            </a:lvl1pPr>
          </a:lstStyle>
          <a:p>
            <a:r>
              <a:rPr lang="en-US"/>
              <a:t>Draft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58100" y="5501640"/>
            <a:ext cx="480060" cy="1981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>
                <a:solidFill>
                  <a:schemeClr val="bg2"/>
                </a:solidFill>
              </a:defRPr>
            </a:lvl1pPr>
          </a:lstStyle>
          <a:p>
            <a:fld id="{CA8D9AD5-F248-4919-864A-CFD76CC027D6}" type="slidenum">
              <a:rPr/>
              <a:pPr/>
              <a:t>‹#›</a:t>
            </a:fld>
            <a:endParaRPr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2334" y="1"/>
            <a:ext cx="2790476" cy="444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760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2" r:id="rId4"/>
    <p:sldLayoutId id="2147483661" r:id="rId5"/>
    <p:sldLayoutId id="2147483653" r:id="rId6"/>
    <p:sldLayoutId id="2147483654" r:id="rId7"/>
    <p:sldLayoutId id="2147483655" r:id="rId8"/>
    <p:sldLayoutId id="2147483656" r:id="rId9"/>
    <p:sldLayoutId id="2147483663" r:id="rId10"/>
    <p:sldLayoutId id="2147483657" r:id="rId11"/>
    <p:sldLayoutId id="2147483658" r:id="rId12"/>
    <p:sldLayoutId id="2147483659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marL="0" indent="0" algn="l" defTabSz="685800" rtl="0" eaLnBrk="1" latinLnBrk="0" hangingPunct="1">
        <a:lnSpc>
          <a:spcPct val="90000"/>
        </a:lnSpc>
        <a:spcBef>
          <a:spcPct val="0"/>
        </a:spcBef>
        <a:buFont typeface="Arial" pitchFamily="34" charset="0"/>
        <a:buNone/>
        <a:defRPr sz="2550" kern="1200">
          <a:solidFill>
            <a:schemeClr val="tx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05740" indent="-171450" algn="l" defTabSz="685800" rtl="0" eaLnBrk="1" latinLnBrk="0" hangingPunct="1">
        <a:lnSpc>
          <a:spcPct val="90000"/>
        </a:lnSpc>
        <a:spcBef>
          <a:spcPts val="1350"/>
        </a:spcBef>
        <a:buClr>
          <a:schemeClr val="tx2"/>
        </a:buClr>
        <a:buSzPct val="80000"/>
        <a:buFont typeface="Wingdings" pitchFamily="2" charset="2"/>
        <a:buChar char="§"/>
        <a:defRPr sz="1500" kern="1200">
          <a:solidFill>
            <a:schemeClr val="tx2"/>
          </a:solidFill>
          <a:latin typeface="+mn-lt"/>
          <a:ea typeface="+mn-ea"/>
          <a:cs typeface="+mn-cs"/>
        </a:defRPr>
      </a:lvl1pPr>
      <a:lvl2pPr marL="445770" indent="-171450" algn="l" defTabSz="685800" rtl="0" eaLnBrk="1" latinLnBrk="0" hangingPunct="1">
        <a:lnSpc>
          <a:spcPct val="90000"/>
        </a:lnSpc>
        <a:spcBef>
          <a:spcPts val="750"/>
        </a:spcBef>
        <a:buClr>
          <a:schemeClr val="tx2"/>
        </a:buClr>
        <a:buSzPct val="80000"/>
        <a:buFont typeface="Wingdings" pitchFamily="2" charset="2"/>
        <a:buChar char="§"/>
        <a:defRPr sz="1350" kern="1200">
          <a:solidFill>
            <a:schemeClr val="tx2"/>
          </a:solidFill>
          <a:latin typeface="+mn-lt"/>
          <a:ea typeface="+mn-ea"/>
          <a:cs typeface="+mn-cs"/>
        </a:defRPr>
      </a:lvl2pPr>
      <a:lvl3pPr marL="685800" indent="-171450" algn="l" defTabSz="6858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SzPct val="80000"/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3pPr>
      <a:lvl4pPr marL="925830" indent="-171450" algn="l" defTabSz="6858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SzPct val="80000"/>
        <a:buFont typeface="Wingdings" pitchFamily="2" charset="2"/>
        <a:buChar char="§"/>
        <a:defRPr sz="1050" kern="1200">
          <a:solidFill>
            <a:schemeClr val="tx2"/>
          </a:solidFill>
          <a:latin typeface="+mn-lt"/>
          <a:ea typeface="+mn-ea"/>
          <a:cs typeface="+mn-cs"/>
        </a:defRPr>
      </a:lvl4pPr>
      <a:lvl5pPr marL="1165860" indent="-171450" algn="l" defTabSz="6858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SzPct val="80000"/>
        <a:buFont typeface="Wingdings" pitchFamily="2" charset="2"/>
        <a:buChar char="§"/>
        <a:defRPr sz="1050" kern="1200">
          <a:solidFill>
            <a:schemeClr val="tx2"/>
          </a:solidFill>
          <a:latin typeface="+mn-lt"/>
          <a:ea typeface="+mn-ea"/>
          <a:cs typeface="+mn-cs"/>
        </a:defRPr>
      </a:lvl5pPr>
      <a:lvl6pPr marL="1405890" indent="-171450" algn="l" defTabSz="6858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050" kern="1200">
          <a:solidFill>
            <a:schemeClr val="tx2"/>
          </a:solidFill>
          <a:latin typeface="+mn-lt"/>
          <a:ea typeface="+mn-ea"/>
          <a:cs typeface="+mn-cs"/>
        </a:defRPr>
      </a:lvl6pPr>
      <a:lvl7pPr marL="1645920" indent="-171450" algn="l" defTabSz="6858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05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1885950" indent="-171450" algn="l" defTabSz="6858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05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2125980" indent="-171450" algn="l" defTabSz="6858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05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967" userDrawn="1">
          <p15:clr>
            <a:srgbClr val="F26B43"/>
          </p15:clr>
        </p15:guide>
        <p15:guide id="2" pos="303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sue@landonhotel.com?subject=Project%20Plan%20Inquiry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Business Project Plan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Sue Lennon </a:t>
            </a:r>
            <a:r>
              <a:rPr lang="en-US" dirty="0"/>
              <a:t>| Lennon, Inc.</a:t>
            </a:r>
          </a:p>
        </p:txBody>
      </p:sp>
    </p:spTree>
    <p:extLst>
      <p:ext uri="{BB962C8B-B14F-4D97-AF65-F5344CB8AC3E}">
        <p14:creationId xmlns:p14="http://schemas.microsoft.com/office/powerpoint/2010/main" val="2798809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Scope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77190" indent="-342900">
              <a:buFont typeface="+mj-lt"/>
              <a:buAutoNum type="arabicParenR"/>
            </a:pPr>
            <a:r>
              <a:rPr lang="en-US" dirty="0"/>
              <a:t>Describe the work to be accomplished</a:t>
            </a:r>
          </a:p>
          <a:p>
            <a:pPr marL="377190" indent="-342900">
              <a:buFont typeface="+mj-lt"/>
              <a:buAutoNum type="arabicParenR"/>
            </a:pPr>
            <a:r>
              <a:rPr lang="en-US" dirty="0"/>
              <a:t>What’s the purpose or business need for this project?</a:t>
            </a:r>
          </a:p>
          <a:p>
            <a:pPr marL="377190" indent="-342900">
              <a:buFont typeface="+mj-lt"/>
              <a:buAutoNum type="arabicParenR"/>
            </a:pPr>
            <a:r>
              <a:rPr lang="en-US" dirty="0"/>
              <a:t>Is there a relationship to other projects?</a:t>
            </a:r>
          </a:p>
          <a:p>
            <a:pPr marL="377190" indent="-342900">
              <a:buFont typeface="+mj-lt"/>
              <a:buAutoNum type="arabicParenR"/>
            </a:pPr>
            <a:r>
              <a:rPr lang="en-US" dirty="0"/>
              <a:t>Who are the stakeholders?</a:t>
            </a:r>
          </a:p>
          <a:p>
            <a:pPr marL="617220" lvl="1" indent="-342900">
              <a:buFont typeface="+mj-lt"/>
              <a:buAutoNum type="alphaLcPeriod"/>
            </a:pPr>
            <a:r>
              <a:rPr lang="en-US" dirty="0"/>
              <a:t>Internal</a:t>
            </a:r>
          </a:p>
          <a:p>
            <a:pPr marL="617220" lvl="1" indent="-342900">
              <a:buFont typeface="+mj-lt"/>
              <a:buAutoNum type="alphaLcPeriod"/>
            </a:pPr>
            <a:r>
              <a:rPr lang="en-US" dirty="0"/>
              <a:t>External</a:t>
            </a:r>
          </a:p>
          <a:p>
            <a:pPr marL="377190" indent="-342900">
              <a:buFont typeface="+mj-lt"/>
              <a:buAutoNum type="arabicParenR"/>
            </a:pPr>
            <a:r>
              <a:rPr lang="en-US" dirty="0"/>
              <a:t>What work is out of scope for this project?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576639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Implementation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Tasks/activities</a:t>
            </a:r>
          </a:p>
          <a:p>
            <a:r>
              <a:rPr lang="en-US" dirty="0"/>
              <a:t>Procedures</a:t>
            </a:r>
          </a:p>
          <a:p>
            <a:r>
              <a:rPr lang="en-US" dirty="0"/>
              <a:t>Tools/technology</a:t>
            </a:r>
          </a:p>
          <a:p>
            <a:r>
              <a:rPr lang="en-US" dirty="0"/>
              <a:t>Project change control process</a:t>
            </a:r>
          </a:p>
          <a:p>
            <a:endParaRPr lang="en-US" dirty="0"/>
          </a:p>
          <a:p>
            <a:endParaRPr lang="en-US" dirty="0"/>
          </a:p>
          <a:p>
            <a:pPr marL="34290" indent="0">
              <a:buNone/>
            </a:pPr>
            <a:r>
              <a:rPr lang="en-US" dirty="0"/>
              <a:t>DYA: define your acronyms!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3676793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Cost Analysis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2784824"/>
              </p:ext>
            </p:extLst>
          </p:nvPr>
        </p:nvGraphicFramePr>
        <p:xfrm>
          <a:off x="1006079" y="1712119"/>
          <a:ext cx="7131844" cy="3095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3199785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Risk Management Plan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4853339"/>
              </p:ext>
            </p:extLst>
          </p:nvPr>
        </p:nvGraphicFramePr>
        <p:xfrm>
          <a:off x="1006079" y="1712119"/>
          <a:ext cx="7131844" cy="2088832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17942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01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15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58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800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83406"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Risk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Probability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Impact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Owner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Mitigation</a:t>
                      </a:r>
                      <a:r>
                        <a:rPr lang="en-US" sz="1400" baseline="0" dirty="0"/>
                        <a:t> Plan</a:t>
                      </a:r>
                      <a:endParaRPr lang="en-US" sz="14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1540"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Budget cuts</a:t>
                      </a:r>
                      <a:r>
                        <a:rPr lang="en-US" sz="1400" baseline="0" dirty="0"/>
                        <a:t> may reduce staff, affecting project scope and schedule</a:t>
                      </a:r>
                      <a:endParaRPr 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Medium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High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Project Manager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See appendix</a:t>
                      </a:r>
                      <a:r>
                        <a:rPr lang="en-US" sz="1400" baseline="0" dirty="0"/>
                        <a:t> for a phased implementation plan</a:t>
                      </a:r>
                      <a:endParaRPr lang="en-US" sz="14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3406">
                <a:tc>
                  <a:txBody>
                    <a:bodyPr/>
                    <a:lstStyle/>
                    <a:p>
                      <a:pPr algn="l"/>
                      <a:endParaRPr 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endParaRPr lang="en-US" sz="14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40918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Banded Design Blue 16x9">
  <a:themeElements>
    <a:clrScheme name="Banded_Design_Blue">
      <a:dk1>
        <a:srgbClr val="404040"/>
      </a:dk1>
      <a:lt1>
        <a:sysClr val="window" lastClr="FFFFFF"/>
      </a:lt1>
      <a:dk2>
        <a:srgbClr val="263050"/>
      </a:dk2>
      <a:lt2>
        <a:srgbClr val="E5E8E8"/>
      </a:lt2>
      <a:accent1>
        <a:srgbClr val="77B142"/>
      </a:accent1>
      <a:accent2>
        <a:srgbClr val="E3C01E"/>
      </a:accent2>
      <a:accent3>
        <a:srgbClr val="0070C0"/>
      </a:accent3>
      <a:accent4>
        <a:srgbClr val="7556A4"/>
      </a:accent4>
      <a:accent5>
        <a:srgbClr val="F08F1E"/>
      </a:accent5>
      <a:accent6>
        <a:srgbClr val="CB3E3A"/>
      </a:accent6>
      <a:hlink>
        <a:srgbClr val="0070C0"/>
      </a:hlink>
      <a:folHlink>
        <a:srgbClr val="7556A4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lumMod val="0"/>
                <a:lumOff val="100000"/>
              </a:schemeClr>
            </a:gs>
            <a:gs pos="72000">
              <a:schemeClr val="phClr"/>
            </a:gs>
            <a:gs pos="100000">
              <a:schemeClr val="phClr">
                <a:lumMod val="90000"/>
              </a:schemeClr>
            </a:gs>
          </a:gsLst>
          <a:lin ang="5400000" scaled="1"/>
        </a:gradFill>
        <a:gradFill flip="none" rotWithShape="1">
          <a:gsLst>
            <a:gs pos="32000">
              <a:schemeClr val="phClr"/>
            </a:gs>
            <a:gs pos="100000">
              <a:schemeClr val="phClr">
                <a:lumMod val="75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Banded_Design_Teal">
      <a:dk1>
        <a:srgbClr val="363D3D"/>
      </a:dk1>
      <a:lt1>
        <a:sysClr val="window" lastClr="FFFFFF"/>
      </a:lt1>
      <a:dk2>
        <a:srgbClr val="000000"/>
      </a:dk2>
      <a:lt2>
        <a:srgbClr val="E5E8E8"/>
      </a:lt2>
      <a:accent1>
        <a:srgbClr val="3AAFB2"/>
      </a:accent1>
      <a:accent2>
        <a:srgbClr val="6ABD45"/>
      </a:accent2>
      <a:accent3>
        <a:srgbClr val="EBCA21"/>
      </a:accent3>
      <a:accent4>
        <a:srgbClr val="EB8D21"/>
      </a:accent4>
      <a:accent5>
        <a:srgbClr val="EB5638"/>
      </a:accent5>
      <a:accent6>
        <a:srgbClr val="5172B1"/>
      </a:accent6>
      <a:hlink>
        <a:srgbClr val="3A9CDB"/>
      </a:hlink>
      <a:folHlink>
        <a:srgbClr val="5172B1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anded_Design_Teal">
      <a:dk1>
        <a:srgbClr val="363D3D"/>
      </a:dk1>
      <a:lt1>
        <a:sysClr val="window" lastClr="FFFFFF"/>
      </a:lt1>
      <a:dk2>
        <a:srgbClr val="000000"/>
      </a:dk2>
      <a:lt2>
        <a:srgbClr val="E5E8E8"/>
      </a:lt2>
      <a:accent1>
        <a:srgbClr val="3AAFB2"/>
      </a:accent1>
      <a:accent2>
        <a:srgbClr val="6ABD45"/>
      </a:accent2>
      <a:accent3>
        <a:srgbClr val="EBCA21"/>
      </a:accent3>
      <a:accent4>
        <a:srgbClr val="EB8D21"/>
      </a:accent4>
      <a:accent5>
        <a:srgbClr val="EB5638"/>
      </a:accent5>
      <a:accent6>
        <a:srgbClr val="5172B1"/>
      </a:accent6>
      <a:hlink>
        <a:srgbClr val="3A9CDB"/>
      </a:hlink>
      <a:folHlink>
        <a:srgbClr val="5172B1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3149403-D037-43A9-A21D-FD77B990766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 project plan presentation (widescreen)</Template>
  <TotalTime>0</TotalTime>
  <Words>125</Words>
  <Application>Microsoft Office PowerPoint</Application>
  <PresentationFormat>On-screen Show (16:10)</PresentationFormat>
  <Paragraphs>39</Paragraphs>
  <Slides>5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  <vt:variant>
        <vt:lpstr>Custom Shows</vt:lpstr>
      </vt:variant>
      <vt:variant>
        <vt:i4>1</vt:i4>
      </vt:variant>
    </vt:vector>
  </HeadingPairs>
  <TitlesOfParts>
    <vt:vector size="11" baseType="lpstr">
      <vt:lpstr>Arial</vt:lpstr>
      <vt:lpstr>Corbel</vt:lpstr>
      <vt:lpstr>Euphemia</vt:lpstr>
      <vt:lpstr>Wingdings</vt:lpstr>
      <vt:lpstr>Banded Design Blue 16x9</vt:lpstr>
      <vt:lpstr>Business Project Plan</vt:lpstr>
      <vt:lpstr>Project Scope</vt:lpstr>
      <vt:lpstr>Implementation</vt:lpstr>
      <vt:lpstr>Cost Analysis</vt:lpstr>
      <vt:lpstr>Risk Management Plan</vt:lpstr>
      <vt:lpstr>New Hire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keywords>Project</cp:keywords>
  <cp:lastModifiedBy/>
  <cp:revision>1</cp:revision>
  <dcterms:created xsi:type="dcterms:W3CDTF">2015-12-26T23:16:46Z</dcterms:created>
  <dcterms:modified xsi:type="dcterms:W3CDTF">2021-09-16T17:34:26Z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TC034172719991</vt:lpwstr>
  </property>
</Properties>
</file>